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4" r:id="rId3"/>
    <p:sldId id="386" r:id="rId4"/>
    <p:sldId id="334" r:id="rId5"/>
    <p:sldId id="391" r:id="rId6"/>
    <p:sldId id="392" r:id="rId7"/>
    <p:sldId id="410" r:id="rId8"/>
    <p:sldId id="411" r:id="rId9"/>
    <p:sldId id="419" r:id="rId10"/>
    <p:sldId id="420" r:id="rId11"/>
    <p:sldId id="421" r:id="rId12"/>
    <p:sldId id="422" r:id="rId13"/>
    <p:sldId id="412" r:id="rId14"/>
    <p:sldId id="414" r:id="rId15"/>
    <p:sldId id="415" r:id="rId16"/>
    <p:sldId id="416" r:id="rId17"/>
    <p:sldId id="355" r:id="rId18"/>
    <p:sldId id="423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25" r:id="rId29"/>
    <p:sldId id="402" r:id="rId30"/>
    <p:sldId id="404" r:id="rId31"/>
    <p:sldId id="403" r:id="rId32"/>
    <p:sldId id="405" r:id="rId33"/>
    <p:sldId id="406" r:id="rId34"/>
    <p:sldId id="407" r:id="rId35"/>
    <p:sldId id="357" r:id="rId36"/>
  </p:sldIdLst>
  <p:sldSz cx="9144000" cy="6858000" type="screen4x3"/>
  <p:notesSz cx="6811963" cy="9942513"/>
  <p:embeddedFontLst>
    <p:embeddedFont>
      <p:font typeface="Raleway Bold" charset="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Segoe UI Semibold" pitchFamily="34" charset="0"/>
      <p:bold r:id="rId44"/>
      <p:boldItalic r:id="rId45"/>
    </p:embeddedFont>
    <p:embeddedFont>
      <p:font typeface="Yu Gothic UI Semibold" pitchFamily="34" charset="-128"/>
      <p:bold r:id="rId46"/>
    </p:embeddedFont>
    <p:embeddedFont>
      <p:font typeface="Open Sans" charset="0"/>
      <p:regular r:id="rId47"/>
      <p:bold r:id="rId48"/>
      <p:italic r:id="rId49"/>
      <p:boldItalic r:id="rId50"/>
    </p:embeddedFont>
    <p:embeddedFont>
      <p:font typeface="Segoe UI Semilight" pitchFamily="34" charset="0"/>
      <p:regular r:id="rId51"/>
      <p:italic r:id="rId52"/>
    </p:embeddedFont>
    <p:embeddedFont>
      <p:font typeface="Segoe UI Black" pitchFamily="34" charset="0"/>
      <p:bold r:id="rId53"/>
      <p:boldItalic r:id="rId54"/>
    </p:embeddedFont>
  </p:embeddedFontLst>
  <p:defaultTextStyle>
    <a:defPPr>
      <a:defRPr lang="en-US"/>
    </a:defPPr>
    <a:lvl1pPr marL="0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6032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2064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68096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4128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0160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36192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2224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48256" algn="l" defTabSz="5120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9D9D9"/>
    <a:srgbClr val="236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8116" autoAdjust="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144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jpsvr090.sjp.local\sec_urbanismo$\DPT_Planejamento%20Territorial%20e%20Urbano\Planejamento%20Urbano\PDM\LC\PAI%20e%20relat&#243;rio%20de%20acompanhamento%20PDM\2022%20para%20atualiza&#231;&#227;o\RAC%202022%20PAI_ANEXO%20I%20S&#227;o%20Jos&#233;%20dos%20Pinhais-Vers&#227;o%20-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 dirty="0"/>
              <a:t>1. Eixo Temático - Da Integração Metropolitana</a:t>
            </a:r>
          </a:p>
        </c:rich>
      </c:tx>
      <c:layout>
        <c:manualLayout>
          <c:xMode val="edge"/>
          <c:yMode val="edge"/>
          <c:x val="0.22654390245947725"/>
          <c:y val="2.492206346597624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Gráfico!$C$3:$G$3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Gráfico!$B$4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Gráfico!$C$4:$G$4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axId val="130272640"/>
        <c:axId val="130041344"/>
      </c:barChart>
      <c:valAx>
        <c:axId val="130041344"/>
        <c:scaling>
          <c:orientation val="minMax"/>
        </c:scaling>
        <c:axPos val="l"/>
        <c:majorGridlines/>
        <c:numFmt formatCode="General" sourceLinked="1"/>
        <c:tickLblPos val="nextTo"/>
        <c:crossAx val="130272640"/>
        <c:crosses val="autoZero"/>
        <c:crossBetween val="between"/>
      </c:valAx>
      <c:catAx>
        <c:axId val="130272640"/>
        <c:scaling>
          <c:orientation val="minMax"/>
        </c:scaling>
        <c:axPos val="b"/>
        <c:tickLblPos val="nextTo"/>
        <c:crossAx val="13004134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Plano</a:t>
            </a:r>
            <a:r>
              <a:rPr lang="pt-BR" sz="1800" baseline="0"/>
              <a:t> de ações e investimentos</a:t>
            </a:r>
            <a:endParaRPr lang="pt-BR" sz="1800"/>
          </a:p>
        </c:rich>
      </c:tx>
      <c:layout>
        <c:manualLayout>
          <c:xMode val="edge"/>
          <c:yMode val="edge"/>
          <c:x val="0.35020260795804875"/>
          <c:y val="2.33178657035734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Gráfico!$B$38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Gráfico!$C$38:$G$38</c:f>
              <c:numCache>
                <c:formatCode>General</c:formatCode>
                <c:ptCount val="5"/>
                <c:pt idx="0">
                  <c:v>144</c:v>
                </c:pt>
                <c:pt idx="1">
                  <c:v>10</c:v>
                </c:pt>
                <c:pt idx="2">
                  <c:v>27</c:v>
                </c:pt>
                <c:pt idx="3">
                  <c:v>47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Gráfico!$B$39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Gráfico!$C$39:$G$39</c:f>
              <c:numCache>
                <c:formatCode>General</c:formatCode>
                <c:ptCount val="5"/>
                <c:pt idx="0">
                  <c:v>166</c:v>
                </c:pt>
                <c:pt idx="1">
                  <c:v>14</c:v>
                </c:pt>
                <c:pt idx="2">
                  <c:v>38</c:v>
                </c:pt>
                <c:pt idx="3">
                  <c:v>71</c:v>
                </c:pt>
                <c:pt idx="4">
                  <c:v>43</c:v>
                </c:pt>
              </c:numCache>
            </c:numRef>
          </c:val>
        </c:ser>
        <c:axId val="67835008"/>
        <c:axId val="67747200"/>
      </c:barChart>
      <c:valAx>
        <c:axId val="67747200"/>
        <c:scaling>
          <c:orientation val="minMax"/>
        </c:scaling>
        <c:axPos val="l"/>
        <c:majorGridlines/>
        <c:numFmt formatCode="General" sourceLinked="1"/>
        <c:tickLblPos val="nextTo"/>
        <c:crossAx val="67835008"/>
        <c:crosses val="autoZero"/>
        <c:crossBetween val="between"/>
      </c:valAx>
      <c:catAx>
        <c:axId val="67835008"/>
        <c:scaling>
          <c:orientation val="minMax"/>
        </c:scaling>
        <c:axPos val="b"/>
        <c:tickLblPos val="nextTo"/>
        <c:crossAx val="6774720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2. Eixo Temático - Desenvolvimento Territorial e Ambiental</a:t>
            </a:r>
          </a:p>
        </c:rich>
      </c:tx>
      <c:layout>
        <c:manualLayout>
          <c:xMode val="edge"/>
          <c:yMode val="edge"/>
          <c:x val="0.15139629141106112"/>
          <c:y val="2.492219722534683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Gráfico!$C$6:$G$6</c:f>
              <c:numCache>
                <c:formatCode>General</c:formatCode>
                <c:ptCount val="5"/>
                <c:pt idx="0">
                  <c:v>44</c:v>
                </c:pt>
                <c:pt idx="1">
                  <c:v>2</c:v>
                </c:pt>
                <c:pt idx="2">
                  <c:v>17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Gráfico!$B$7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Gráfico!$C$7:$G$7</c:f>
              <c:numCache>
                <c:formatCode>General</c:formatCode>
                <c:ptCount val="5"/>
                <c:pt idx="0">
                  <c:v>49</c:v>
                </c:pt>
                <c:pt idx="1">
                  <c:v>4</c:v>
                </c:pt>
                <c:pt idx="2">
                  <c:v>16</c:v>
                </c:pt>
                <c:pt idx="3">
                  <c:v>21</c:v>
                </c:pt>
                <c:pt idx="4">
                  <c:v>8</c:v>
                </c:pt>
              </c:numCache>
            </c:numRef>
          </c:val>
        </c:ser>
        <c:axId val="133699456"/>
        <c:axId val="133697920"/>
      </c:barChart>
      <c:valAx>
        <c:axId val="133697920"/>
        <c:scaling>
          <c:orientation val="minMax"/>
        </c:scaling>
        <c:axPos val="l"/>
        <c:majorGridlines/>
        <c:numFmt formatCode="General" sourceLinked="1"/>
        <c:tickLblPos val="nextTo"/>
        <c:crossAx val="133699456"/>
        <c:crosses val="autoZero"/>
        <c:crossBetween val="between"/>
      </c:valAx>
      <c:catAx>
        <c:axId val="133699456"/>
        <c:scaling>
          <c:orientation val="minMax"/>
        </c:scaling>
        <c:axPos val="b"/>
        <c:tickLblPos val="nextTo"/>
        <c:crossAx val="13369792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3.</a:t>
            </a:r>
            <a:r>
              <a:rPr lang="pt-BR" sz="2000" baseline="0"/>
              <a:t> </a:t>
            </a:r>
            <a:r>
              <a:rPr lang="pt-BR" sz="2000"/>
              <a:t>Eixo Temático - Da Mobilidade Urbana e Transporte </a:t>
            </a:r>
          </a:p>
        </c:rich>
      </c:tx>
      <c:layout>
        <c:manualLayout>
          <c:xMode val="edge"/>
          <c:yMode val="edge"/>
          <c:x val="0.15139629141106112"/>
          <c:y val="2.4922197225346832E-2"/>
        </c:manualLayout>
      </c:layout>
    </c:title>
    <c:plotArea>
      <c:layout>
        <c:manualLayout>
          <c:layoutTarget val="inner"/>
          <c:xMode val="edge"/>
          <c:yMode val="edge"/>
          <c:x val="4.0449168381487509E-2"/>
          <c:y val="0.12147441436548202"/>
          <c:w val="0.8748553503887978"/>
          <c:h val="0.81303491998831401"/>
        </c:manualLayout>
      </c:layout>
      <c:barChart>
        <c:barDir val="col"/>
        <c:grouping val="clustered"/>
        <c:ser>
          <c:idx val="0"/>
          <c:order val="0"/>
          <c:tx>
            <c:strRef>
              <c:f>Gráfico!$B$9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Gráfico!$C$9:$G$9</c:f>
              <c:numCache>
                <c:formatCode>General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Gráfico!$B$10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Gráfico!$C$10:$G$10</c:f>
              <c:numCache>
                <c:formatCode>General</c:formatCode>
                <c:ptCount val="5"/>
                <c:pt idx="0">
                  <c:v>32</c:v>
                </c:pt>
                <c:pt idx="1">
                  <c:v>1</c:v>
                </c:pt>
                <c:pt idx="2">
                  <c:v>4</c:v>
                </c:pt>
                <c:pt idx="3">
                  <c:v>24</c:v>
                </c:pt>
                <c:pt idx="4">
                  <c:v>3</c:v>
                </c:pt>
              </c:numCache>
            </c:numRef>
          </c:val>
        </c:ser>
        <c:axId val="133730688"/>
        <c:axId val="133720704"/>
      </c:barChart>
      <c:valAx>
        <c:axId val="133720704"/>
        <c:scaling>
          <c:orientation val="minMax"/>
        </c:scaling>
        <c:axPos val="l"/>
        <c:majorGridlines/>
        <c:numFmt formatCode="General" sourceLinked="1"/>
        <c:tickLblPos val="nextTo"/>
        <c:crossAx val="133730688"/>
        <c:crosses val="autoZero"/>
        <c:crossBetween val="between"/>
      </c:valAx>
      <c:catAx>
        <c:axId val="133730688"/>
        <c:scaling>
          <c:orientation val="minMax"/>
        </c:scaling>
        <c:axPos val="b"/>
        <c:tickLblPos val="nextTo"/>
        <c:crossAx val="13372070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4.</a:t>
            </a:r>
            <a:r>
              <a:rPr lang="pt-BR" sz="2000" baseline="0"/>
              <a:t> </a:t>
            </a:r>
            <a:r>
              <a:rPr lang="pt-BR" sz="2000"/>
              <a:t>Eixo Temático - Dos Equipamentos e Áreas Verdes Públicas </a:t>
            </a:r>
          </a:p>
        </c:rich>
      </c:tx>
      <c:layout>
        <c:manualLayout>
          <c:xMode val="edge"/>
          <c:yMode val="edge"/>
          <c:x val="0.15139629141106126"/>
          <c:y val="2.492219722534683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Gráfico!$C$12:$G$12</c:f>
              <c:numCache>
                <c:formatCode>General</c:formatCode>
                <c:ptCount val="5"/>
                <c:pt idx="0">
                  <c:v>14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Gráfico!$B$13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Gráfico!$C$13:$G$13</c:f>
              <c:numCache>
                <c:formatCode>General</c:formatCode>
                <c:ptCount val="5"/>
                <c:pt idx="0">
                  <c:v>18</c:v>
                </c:pt>
                <c:pt idx="1">
                  <c:v>0</c:v>
                </c:pt>
                <c:pt idx="2">
                  <c:v>4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axId val="132086400"/>
        <c:axId val="132084864"/>
      </c:barChart>
      <c:valAx>
        <c:axId val="132084864"/>
        <c:scaling>
          <c:orientation val="minMax"/>
        </c:scaling>
        <c:axPos val="l"/>
        <c:majorGridlines/>
        <c:numFmt formatCode="General" sourceLinked="1"/>
        <c:tickLblPos val="nextTo"/>
        <c:crossAx val="132086400"/>
        <c:crosses val="autoZero"/>
        <c:crossBetween val="between"/>
      </c:valAx>
      <c:catAx>
        <c:axId val="132086400"/>
        <c:scaling>
          <c:orientation val="minMax"/>
        </c:scaling>
        <c:axPos val="b"/>
        <c:tickLblPos val="nextTo"/>
        <c:crossAx val="132084864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5.</a:t>
            </a:r>
            <a:r>
              <a:rPr lang="pt-BR" sz="2000" baseline="0"/>
              <a:t> </a:t>
            </a:r>
            <a:r>
              <a:rPr lang="pt-BR" sz="2000"/>
              <a:t>Eixo Temático - Habitação</a:t>
            </a:r>
          </a:p>
        </c:rich>
      </c:tx>
      <c:layout>
        <c:manualLayout>
          <c:xMode val="edge"/>
          <c:yMode val="edge"/>
          <c:x val="0.34394500496831193"/>
          <c:y val="2.070268115219772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Gráfico!$C$15:$G$15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Gráfico!$B$16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Gráfico!$C$16:$G$16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axId val="132105344"/>
        <c:axId val="132103552"/>
      </c:barChart>
      <c:valAx>
        <c:axId val="132103552"/>
        <c:scaling>
          <c:orientation val="minMax"/>
        </c:scaling>
        <c:axPos val="l"/>
        <c:majorGridlines/>
        <c:numFmt formatCode="General" sourceLinked="1"/>
        <c:tickLblPos val="nextTo"/>
        <c:crossAx val="132105344"/>
        <c:crosses val="autoZero"/>
        <c:crossBetween val="between"/>
      </c:valAx>
      <c:catAx>
        <c:axId val="132105344"/>
        <c:scaling>
          <c:orientation val="minMax"/>
        </c:scaling>
        <c:axPos val="b"/>
        <c:tickLblPos val="nextTo"/>
        <c:crossAx val="132103552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6.</a:t>
            </a:r>
            <a:r>
              <a:rPr lang="pt-BR" sz="2000" baseline="0"/>
              <a:t> </a:t>
            </a:r>
            <a:r>
              <a:rPr lang="pt-BR" sz="2000"/>
              <a:t>Eixo Temático - Dinâmica Econômica e Turismo</a:t>
            </a:r>
          </a:p>
        </c:rich>
      </c:tx>
      <c:layout>
        <c:manualLayout>
          <c:xMode val="edge"/>
          <c:yMode val="edge"/>
          <c:x val="0.16654057789824303"/>
          <c:y val="2.914149971759859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Gráfico!$C$18:$G$18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Gráfico!$B$19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Gráfico!$C$19:$G$19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axId val="67591552"/>
        <c:axId val="67590016"/>
      </c:barChart>
      <c:valAx>
        <c:axId val="67590016"/>
        <c:scaling>
          <c:orientation val="minMax"/>
        </c:scaling>
        <c:axPos val="l"/>
        <c:majorGridlines/>
        <c:numFmt formatCode="General" sourceLinked="1"/>
        <c:tickLblPos val="nextTo"/>
        <c:crossAx val="67591552"/>
        <c:crosses val="autoZero"/>
        <c:crossBetween val="between"/>
      </c:valAx>
      <c:catAx>
        <c:axId val="67591552"/>
        <c:scaling>
          <c:orientation val="minMax"/>
        </c:scaling>
        <c:axPos val="b"/>
        <c:tickLblPos val="nextTo"/>
        <c:crossAx val="67590016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7.</a:t>
            </a:r>
            <a:r>
              <a:rPr lang="pt-BR" sz="2000" baseline="0"/>
              <a:t> </a:t>
            </a:r>
            <a:r>
              <a:rPr lang="pt-BR" sz="2000"/>
              <a:t>Eixo Temático - Preservação do Patrimônio Cultural, Histórico e Paisagístico </a:t>
            </a:r>
          </a:p>
        </c:rich>
      </c:tx>
      <c:layout>
        <c:manualLayout>
          <c:xMode val="edge"/>
          <c:yMode val="edge"/>
          <c:x val="0.10502538522964973"/>
          <c:y val="3.298225091152799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Gráfico!$C$21:$G$21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Gráfico!$B$22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Gráfico!$C$22:$G$22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axId val="67778432"/>
        <c:axId val="67776896"/>
      </c:barChart>
      <c:valAx>
        <c:axId val="67776896"/>
        <c:scaling>
          <c:orientation val="minMax"/>
        </c:scaling>
        <c:axPos val="l"/>
        <c:majorGridlines/>
        <c:numFmt formatCode="General" sourceLinked="1"/>
        <c:tickLblPos val="nextTo"/>
        <c:crossAx val="67778432"/>
        <c:crosses val="autoZero"/>
        <c:crossBetween val="between"/>
      </c:valAx>
      <c:catAx>
        <c:axId val="67778432"/>
        <c:scaling>
          <c:orientation val="minMax"/>
        </c:scaling>
        <c:axPos val="b"/>
        <c:tickLblPos val="nextTo"/>
        <c:crossAx val="67776896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8.</a:t>
            </a:r>
            <a:r>
              <a:rPr lang="pt-BR" sz="2000" baseline="0"/>
              <a:t> </a:t>
            </a:r>
            <a:r>
              <a:rPr lang="pt-BR" sz="2000"/>
              <a:t>Eixo Temático -  Instrumentos da Política Urbana </a:t>
            </a:r>
          </a:p>
        </c:rich>
      </c:tx>
      <c:layout>
        <c:manualLayout>
          <c:xMode val="edge"/>
          <c:yMode val="edge"/>
          <c:x val="0.10502538522964976"/>
          <c:y val="3.2982250911528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Gráfico!$B$24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Gráfico!$C$24:$G$24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Gráfico!$B$25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Gráfico!$C$25:$G$25</c:f>
              <c:numCache>
                <c:formatCode>General</c:formatCode>
                <c:ptCount val="5"/>
                <c:pt idx="0">
                  <c:v>13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axId val="67801472"/>
        <c:axId val="67791488"/>
      </c:barChart>
      <c:valAx>
        <c:axId val="67791488"/>
        <c:scaling>
          <c:orientation val="minMax"/>
        </c:scaling>
        <c:axPos val="l"/>
        <c:majorGridlines/>
        <c:numFmt formatCode="General" sourceLinked="1"/>
        <c:tickLblPos val="nextTo"/>
        <c:crossAx val="67801472"/>
        <c:crosses val="autoZero"/>
        <c:crossBetween val="between"/>
      </c:valAx>
      <c:catAx>
        <c:axId val="67801472"/>
        <c:scaling>
          <c:orientation val="minMax"/>
        </c:scaling>
        <c:axPos val="b"/>
        <c:tickLblPos val="nextTo"/>
        <c:crossAx val="67791488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9.</a:t>
            </a:r>
            <a:r>
              <a:rPr lang="pt-BR" sz="2000" baseline="0"/>
              <a:t> </a:t>
            </a:r>
            <a:r>
              <a:rPr lang="pt-BR" sz="2000"/>
              <a:t>Eixo Temático - Do Planejamento e Gestão Territorial</a:t>
            </a:r>
          </a:p>
        </c:rich>
      </c:tx>
      <c:layout>
        <c:manualLayout>
          <c:xMode val="edge"/>
          <c:yMode val="edge"/>
          <c:x val="0.14346935803341987"/>
          <c:y val="3.716755306001791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Gráfico!$B$27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Gráfico!$C$27:$G$27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Gráfico!$B$28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cat>
            <c:strRef>
              <c:f>Gráfico!$C$2:$G$2</c:f>
              <c:strCache>
                <c:ptCount val="5"/>
                <c:pt idx="0">
                  <c:v>Ações</c:v>
                </c:pt>
                <c:pt idx="1">
                  <c:v>P (Permanente)</c:v>
                </c:pt>
                <c:pt idx="2">
                  <c:v>C (Concluído)</c:v>
                </c:pt>
                <c:pt idx="3">
                  <c:v>EA (Em Andamento)</c:v>
                </c:pt>
                <c:pt idx="4">
                  <c:v>NR (Não realizado)</c:v>
                </c:pt>
              </c:strCache>
            </c:strRef>
          </c:cat>
          <c:val>
            <c:numRef>
              <c:f>Gráfico!$C$28:$G$28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</c:ser>
        <c:axId val="67725952"/>
        <c:axId val="67724416"/>
      </c:barChart>
      <c:valAx>
        <c:axId val="67724416"/>
        <c:scaling>
          <c:orientation val="minMax"/>
        </c:scaling>
        <c:axPos val="l"/>
        <c:majorGridlines/>
        <c:numFmt formatCode="General" sourceLinked="1"/>
        <c:tickLblPos val="nextTo"/>
        <c:crossAx val="67725952"/>
        <c:crosses val="autoZero"/>
        <c:crossBetween val="between"/>
      </c:valAx>
      <c:catAx>
        <c:axId val="67725952"/>
        <c:scaling>
          <c:orientation val="minMax"/>
        </c:scaling>
        <c:axPos val="b"/>
        <c:tickLblPos val="nextTo"/>
        <c:crossAx val="67724416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7E32-B677-4229-8E2D-B30FEB304154}" type="datetimeFigureOut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4F4E4-7423-4AC3-BB32-758C9B340A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BDCB7-6D54-45C8-B345-7F77057B1F0E}" type="datetimeFigureOut">
              <a:rPr lang="pt-BR" smtClean="0"/>
              <a:pPr/>
              <a:t>30/11/2022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284B-99D5-469A-A09A-80333BD8BB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2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4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6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8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60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92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24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56" algn="l" defTabSz="51206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84B-99D5-469A-A09A-80333BD8BB3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84B-99D5-469A-A09A-80333BD8BB3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2367B1"/>
          </a:solidFill>
        </p:spPr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251520" y="146720"/>
            <a:ext cx="7920880" cy="762000"/>
          </a:xfrm>
          <a:prstGeom prst="rect">
            <a:avLst/>
          </a:prstGeom>
        </p:spPr>
        <p:txBody>
          <a:bodyPr lIns="51206" tIns="25603" rIns="51206" bIns="25603"/>
          <a:lstStyle>
            <a:lvl1pPr algn="l">
              <a:defRPr sz="4000" b="1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518" t="17168" r="20433" b="17281"/>
          <a:stretch>
            <a:fillRect/>
          </a:stretch>
        </p:blipFill>
        <p:spPr bwMode="auto">
          <a:xfrm>
            <a:off x="8244408" y="134013"/>
            <a:ext cx="771514" cy="5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82035"/>
            <a:ext cx="1504157" cy="774700"/>
          </a:xfrm>
          <a:prstGeom prst="rect">
            <a:avLst/>
          </a:prstGeom>
        </p:spPr>
        <p:txBody>
          <a:bodyPr lIns="51206" tIns="25603" rIns="51206" bIns="25603"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9" y="182036"/>
            <a:ext cx="2555875" cy="3902075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956737"/>
            <a:ext cx="1504157" cy="3127375"/>
          </a:xfrm>
          <a:prstGeom prst="rect">
            <a:avLst/>
          </a:prstGeom>
        </p:spPr>
        <p:txBody>
          <a:bodyPr lIns="51206" tIns="25603" rIns="51206" bIns="25603"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  <a:prstGeom prst="rect">
            <a:avLst/>
          </a:prstGeom>
        </p:spPr>
        <p:txBody>
          <a:bodyPr lIns="51206" tIns="25603" rIns="51206" bIns="25603"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</p:spPr>
        <p:txBody>
          <a:bodyPr lIns="51206" tIns="25603" rIns="51206" bIns="25603"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  <a:prstGeom prst="rect">
            <a:avLst/>
          </a:prstGeom>
        </p:spPr>
        <p:txBody>
          <a:bodyPr lIns="51206" tIns="25603" rIns="51206" bIns="25603"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lIns="51206" tIns="25603" rIns="51206" bIns="256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eaVert" lIns="51206" tIns="25603" rIns="51206" bIns="256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4"/>
            <a:ext cx="1028700" cy="3901017"/>
          </a:xfrm>
          <a:prstGeom prst="rect">
            <a:avLst/>
          </a:prstGeom>
        </p:spPr>
        <p:txBody>
          <a:bodyPr vert="eaVert" lIns="51206" tIns="25603" rIns="51206" bIns="256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4"/>
            <a:ext cx="3009900" cy="3901017"/>
          </a:xfrm>
          <a:prstGeom prst="rect">
            <a:avLst/>
          </a:prstGeom>
        </p:spPr>
        <p:txBody>
          <a:bodyPr vert="eaVert" lIns="51206" tIns="25603" rIns="51206" bIns="2560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714348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2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  <a:latin typeface="Segoe UI Black" pitchFamily="34" charset="0"/>
                <a:ea typeface="Segoe UI Black" pitchFamily="34" charset="0"/>
                <a:cs typeface="+mn-cs"/>
              </a:rPr>
              <a:t>1</a:t>
            </a:r>
            <a:endParaRPr lang="pt-BR" sz="7200" kern="1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chemeClr val="bg1">
                    <a:lumMod val="95000"/>
                    <a:alpha val="43000"/>
                  </a:schemeClr>
                </a:outerShdw>
              </a:effectLst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0" y="1095268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2</a:t>
            </a:r>
            <a:endParaRPr lang="pt-BR" sz="8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2190006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3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-10633" y="3274111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4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3" name="AutoShape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2367B1"/>
          </a:solidFill>
        </p:spPr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  <a:prstGeom prst="rect">
            <a:avLst/>
          </a:prstGeom>
        </p:spPr>
        <p:txBody>
          <a:bodyPr lIns="51206" tIns="25603" rIns="51206" bIns="25603"/>
          <a:lstStyle>
            <a:lvl1pPr algn="l">
              <a:defRPr sz="4000" b="1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518" t="17168" r="20433" b="17281"/>
          <a:stretch>
            <a:fillRect/>
          </a:stretch>
        </p:blipFill>
        <p:spPr bwMode="auto">
          <a:xfrm>
            <a:off x="8244408" y="134013"/>
            <a:ext cx="771514" cy="5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714348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2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+mn-cs"/>
              </a:rPr>
              <a:t>1</a:t>
            </a:r>
            <a:endParaRPr lang="pt-BR" sz="7200" kern="1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0" y="1095268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  <a:latin typeface="Segoe UI Black" pitchFamily="34" charset="0"/>
                <a:ea typeface="Segoe UI Black" pitchFamily="34" charset="0"/>
                <a:cs typeface="+mn-cs"/>
              </a:rPr>
              <a:t>2</a:t>
            </a:r>
            <a:endParaRPr lang="pt-BR" sz="7200" kern="1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chemeClr val="bg1">
                    <a:lumMod val="95000"/>
                    <a:alpha val="43000"/>
                  </a:schemeClr>
                </a:outerShdw>
              </a:effectLst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2190006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3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-10633" y="3274111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4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3" name="AutoShape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2367B1"/>
          </a:solidFill>
        </p:spPr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  <a:prstGeom prst="rect">
            <a:avLst/>
          </a:prstGeom>
        </p:spPr>
        <p:txBody>
          <a:bodyPr lIns="51206" tIns="25603" rIns="51206" bIns="25603"/>
          <a:lstStyle>
            <a:lvl1pPr algn="l">
              <a:defRPr sz="4000" b="1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518" t="17168" r="20433" b="17281"/>
          <a:stretch>
            <a:fillRect/>
          </a:stretch>
        </p:blipFill>
        <p:spPr bwMode="auto">
          <a:xfrm>
            <a:off x="8244408" y="134013"/>
            <a:ext cx="771514" cy="5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714348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2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+mn-cs"/>
              </a:rPr>
              <a:t>1</a:t>
            </a:r>
            <a:endParaRPr lang="pt-BR" sz="7200" kern="1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0" y="1095268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2</a:t>
            </a:r>
            <a:endParaRPr lang="pt-BR" sz="8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2190006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  <a:latin typeface="Segoe UI Black" pitchFamily="34" charset="0"/>
                <a:ea typeface="Segoe UI Black" pitchFamily="34" charset="0"/>
                <a:cs typeface="+mn-cs"/>
              </a:rPr>
              <a:t>3</a:t>
            </a:r>
            <a:endParaRPr lang="pt-BR" sz="7200" kern="1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chemeClr val="bg1">
                    <a:lumMod val="95000"/>
                    <a:alpha val="43000"/>
                  </a:schemeClr>
                </a:outerShdw>
              </a:effectLst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-10633" y="3274111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4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3" name="AutoShape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2367B1"/>
          </a:solidFill>
        </p:spPr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  <a:prstGeom prst="rect">
            <a:avLst/>
          </a:prstGeom>
        </p:spPr>
        <p:txBody>
          <a:bodyPr lIns="51206" tIns="25603" rIns="51206" bIns="25603"/>
          <a:lstStyle>
            <a:lvl1pPr algn="l">
              <a:defRPr sz="4000" b="1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518" t="17168" r="20433" b="17281"/>
          <a:stretch>
            <a:fillRect/>
          </a:stretch>
        </p:blipFill>
        <p:spPr bwMode="auto">
          <a:xfrm>
            <a:off x="8244408" y="134013"/>
            <a:ext cx="771514" cy="5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714348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2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+mn-cs"/>
              </a:rPr>
              <a:t>1</a:t>
            </a:r>
            <a:endParaRPr lang="pt-BR" sz="7200" kern="1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0" y="1095268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2</a:t>
            </a:r>
            <a:endParaRPr lang="pt-BR" sz="80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2190006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3</a:t>
            </a:r>
            <a:endParaRPr lang="pt-BR" sz="72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-10633" y="3274111"/>
            <a:ext cx="6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512064" rtl="0" eaLnBrk="1" latinLnBrk="0" hangingPunct="1"/>
            <a:r>
              <a:rPr lang="pt-BR" sz="7200" kern="1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chemeClr val="bg1">
                      <a:lumMod val="95000"/>
                      <a:alpha val="43000"/>
                    </a:schemeClr>
                  </a:outerShdw>
                </a:effectLst>
                <a:latin typeface="Segoe UI Black" pitchFamily="34" charset="0"/>
                <a:ea typeface="Segoe UI Black" pitchFamily="34" charset="0"/>
                <a:cs typeface="+mn-cs"/>
              </a:rPr>
              <a:t>4</a:t>
            </a:r>
            <a:endParaRPr lang="pt-BR" sz="7200" kern="1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chemeClr val="bg1">
                    <a:lumMod val="95000"/>
                    <a:alpha val="43000"/>
                  </a:schemeClr>
                </a:outerShdw>
              </a:effectLst>
              <a:latin typeface="Segoe UI Black" pitchFamily="34" charset="0"/>
              <a:ea typeface="Segoe UI Black" pitchFamily="34" charset="0"/>
              <a:cs typeface="+mn-cs"/>
            </a:endParaRPr>
          </a:p>
        </p:txBody>
      </p:sp>
      <p:sp>
        <p:nvSpPr>
          <p:cNvPr id="13" name="AutoShape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2367B1"/>
          </a:solidFill>
        </p:spPr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  <a:prstGeom prst="rect">
            <a:avLst/>
          </a:prstGeom>
        </p:spPr>
        <p:txBody>
          <a:bodyPr lIns="51206" tIns="25603" rIns="51206" bIns="25603"/>
          <a:lstStyle>
            <a:lvl1pPr algn="l">
              <a:defRPr sz="4000" b="1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5518" t="17168" r="20433" b="17281"/>
          <a:stretch>
            <a:fillRect/>
          </a:stretch>
        </p:blipFill>
        <p:spPr bwMode="auto">
          <a:xfrm>
            <a:off x="8244408" y="134013"/>
            <a:ext cx="771514" cy="5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3"/>
            <a:ext cx="3886200" cy="908051"/>
          </a:xfrm>
          <a:prstGeom prst="rect">
            <a:avLst/>
          </a:prstGeom>
        </p:spPr>
        <p:txBody>
          <a:bodyPr lIns="51206" tIns="25603" rIns="51206" bIns="25603"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1"/>
            <a:ext cx="3886200" cy="1000125"/>
          </a:xfrm>
          <a:prstGeom prst="rect">
            <a:avLst/>
          </a:prstGeom>
        </p:spPr>
        <p:txBody>
          <a:bodyPr lIns="51206" tIns="25603" rIns="51206" bIns="25603"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lIns="51206" tIns="25603" rIns="51206" bIns="2560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11"/>
            <a:ext cx="2020094" cy="426508"/>
          </a:xfrm>
          <a:prstGeom prst="rect">
            <a:avLst/>
          </a:prstGeom>
        </p:spPr>
        <p:txBody>
          <a:bodyPr lIns="51206" tIns="25603" rIns="51206" bIns="25603"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11"/>
            <a:ext cx="2020888" cy="426508"/>
          </a:xfrm>
          <a:prstGeom prst="rect">
            <a:avLst/>
          </a:prstGeom>
        </p:spPr>
        <p:txBody>
          <a:bodyPr lIns="51206" tIns="25603" rIns="51206" bIns="25603"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</p:spPr>
        <p:txBody>
          <a:bodyPr lIns="51206" tIns="25603" rIns="51206" bIns="25603"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lIns="51206" tIns="25603" rIns="51206" bIns="2560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4237570"/>
            <a:ext cx="1447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4237570"/>
            <a:ext cx="1066800" cy="243417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0665" y="1137201"/>
            <a:ext cx="5902679" cy="1602409"/>
            <a:chOff x="0" y="0"/>
            <a:chExt cx="15740477" cy="3204818"/>
          </a:xfrm>
        </p:grpSpPr>
        <p:sp>
          <p:nvSpPr>
            <p:cNvPr id="3" name="TextBox 3"/>
            <p:cNvSpPr txBox="1"/>
            <p:nvPr/>
          </p:nvSpPr>
          <p:spPr>
            <a:xfrm>
              <a:off x="1676400" y="0"/>
              <a:ext cx="12387677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endParaRPr lang="en-US" sz="1800" spc="161" dirty="0">
                <a:solidFill>
                  <a:srgbClr val="FFFFFF"/>
                </a:solidFill>
                <a:latin typeface="Raleway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35102"/>
              <a:ext cx="15740477" cy="1769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54"/>
                </a:lnSpc>
              </a:pPr>
              <a:endParaRPr dirty="0"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screen"/>
          <a:srcRect r="9487"/>
          <a:stretch>
            <a:fillRect/>
          </a:stretch>
        </p:blipFill>
        <p:spPr>
          <a:xfrm>
            <a:off x="2843808" y="4110228"/>
            <a:ext cx="3384376" cy="2703149"/>
          </a:xfrm>
          <a:prstGeom prst="rect">
            <a:avLst/>
          </a:prstGeom>
        </p:spPr>
      </p:pic>
      <p:sp>
        <p:nvSpPr>
          <p:cNvPr id="37" name="TextBox 4"/>
          <p:cNvSpPr txBox="1"/>
          <p:nvPr/>
        </p:nvSpPr>
        <p:spPr>
          <a:xfrm>
            <a:off x="611560" y="714356"/>
            <a:ext cx="820891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Yu Gothic UI Semibold" pitchFamily="34" charset="-128"/>
                <a:cs typeface="Segoe UI Semibold" pitchFamily="34" charset="0"/>
              </a:rPr>
              <a:t>PLANO DE AÇÃO E INVESTIMENTOS</a:t>
            </a:r>
          </a:p>
          <a:p>
            <a:pPr algn="ctr">
              <a:lnSpc>
                <a:spcPct val="125000"/>
              </a:lnSpc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Yu Gothic UI Semibold" pitchFamily="34" charset="-128"/>
                <a:cs typeface="Segoe UI Semibold" pitchFamily="34" charset="0"/>
              </a:rPr>
              <a:t>PAI</a:t>
            </a:r>
          </a:p>
          <a:p>
            <a:pPr algn="ctr">
              <a:lnSpc>
                <a:spcPct val="125000"/>
              </a:lnSpc>
            </a:pPr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Yu Gothic UI Semibold" pitchFamily="34" charset="-128"/>
                <a:cs typeface="Segoe UI Semibold" pitchFamily="34" charset="0"/>
              </a:rPr>
              <a:t>RAC 2022</a:t>
            </a:r>
            <a:endParaRPr lang="en-US" sz="4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Yu Gothic UI Semibold" pitchFamily="34" charset="-128"/>
              <a:cs typeface="Segoe UI Semi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431220" y="500041"/>
            <a:ext cx="188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Grupo Técnico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600" y="138431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     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112474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Em 2020, à época de elaboração do PAI, o Decreto Municipal nº 3.895 instituiu a criação do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Grupo Técnico Permanente de Avaliação e Monitoramento da Implementação do Plano Diretor Municipal. 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Ele é responsável, dentre outras atribuições, por assessorar as atividades de desenvolvimento, implementação e acompanhamento das políticas, planos, projetos e obras do município – de modo a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dar subsídio e prestar apoio técnico ao CONCIDADE .</a:t>
            </a:r>
          </a:p>
        </p:txBody>
      </p:sp>
      <p:pic>
        <p:nvPicPr>
          <p:cNvPr id="8" name="Picture 1" descr="C:\Users\gabriela.stanga\Downloads\image-removebg-preview 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933056"/>
            <a:ext cx="2088232" cy="2088232"/>
          </a:xfrm>
          <a:prstGeom prst="rect">
            <a:avLst/>
          </a:prstGeom>
          <a:noFill/>
        </p:spPr>
      </p:pic>
      <p:sp>
        <p:nvSpPr>
          <p:cNvPr id="10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431220" y="500041"/>
            <a:ext cx="188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Grupo Técnico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71600" y="1384315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     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177281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O Grupo Técnico é atualmente composto por:</a:t>
            </a:r>
            <a:endParaRPr lang="pt-BR" sz="20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776864" cy="2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408504" y="500041"/>
            <a:ext cx="290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Monitoramento do PAI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43608" y="1340768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Dessa maneira, a fim de coordenar as atividades e a dotação orçamentária previstas no PAI, é atribuição do CONCIDADE acompanhar o desenvolvimento das ações específicas descritas no Plano. Assim, a formulação de um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Relatório Anual de Acompanhamento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permite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monitorar o andamento das atividades de consolidação das estratégias de planejamento urbano previstas pelo Plano Diretor Municipal. Ele permite, inclusive, apontar a necessidade de revisão das diretrizes e ações específicas.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Picture 4" descr="C:\Users\gabriela.stanga\Downloads\image-removebg-preview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36912"/>
            <a:ext cx="1584176" cy="1584176"/>
          </a:xfrm>
          <a:prstGeom prst="rect">
            <a:avLst/>
          </a:prstGeom>
          <a:noFill/>
        </p:spPr>
      </p:pic>
      <p:sp>
        <p:nvSpPr>
          <p:cNvPr id="9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- 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2512" y="500041"/>
            <a:ext cx="208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Eixos temáticos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112474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A fim de organizar as diretrizes previstas pelo Plano Diretor Municipal, o PAI é dividido em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eixos temáticos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, conforme afinidade entre si. São eles: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971600" y="2420888"/>
            <a:ext cx="79208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Da Política de Desenvolvimento Urbano e Territorial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1.1 Da Integração Metropolitana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1.2 Do Desenvolvimento Territorial e Ambiental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1.3 Da Mobilidade Urbana e Transporte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1.4 Dos Equipamentos e Área Verdes Públicas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1.5 Da Habitação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1.6 Da Dinâmica Econômica e Turismo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1.7 Da Preservação do Patrimônio Cultural, Histórico e Paisagístico</a:t>
            </a:r>
          </a:p>
          <a:p>
            <a:pPr marL="457200" indent="-457200">
              <a:buAutoNum type="arabicPeriod"/>
            </a:pPr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- 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232512" y="500041"/>
            <a:ext cx="208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Eixos temáticos</a:t>
            </a:r>
          </a:p>
        </p:txBody>
      </p:sp>
      <p:pic>
        <p:nvPicPr>
          <p:cNvPr id="6" name="Picture 2" descr="A IMPORTANCIA DO PLANEJAMENTO URBANO NO CRESCIMENTO NA CIDADE – AET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940432" cy="30243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223120" y="126876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Dos Instrumentos da Política Urbana</a:t>
            </a:r>
          </a:p>
          <a:p>
            <a:pPr marL="457200" indent="-457200">
              <a:lnSpc>
                <a:spcPct val="200000"/>
              </a:lnSpc>
            </a:pP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3.    Do Planejamento e Gestão Territorial</a:t>
            </a:r>
          </a:p>
          <a:p>
            <a:pPr marL="457200" lvl="0" indent="-4572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- 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147168" y="500041"/>
            <a:ext cx="216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Aplicação do PAI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1772816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A fim de especificar os meios de aplicação das estratégias, cada uma foi ramificada em ações específicas. Estas foram elaboradas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conforme informações fornecidas pelas Secretarias Municipais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(em julho de 2020), cada qual de acordo com seu eixo temático, e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outros indicadores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, como leis/resoluções, reuniões/eventos, número de vistorias e relatórios, entre outros.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370697" cy="42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briela.stanga\Downloads\image-removebg-preview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94915">
            <a:off x="6111671" y="936224"/>
            <a:ext cx="1263705" cy="1263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- 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611560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8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r>
              <a:rPr lang="pt-BR" sz="18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Estimativa </a:t>
            </a:r>
            <a:r>
              <a:rPr lang="pt-BR" sz="18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financeira e determinação dos responsáveis pelo desenvolvimento das estratégias previstos pelo PAI do Município.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550" y="1988840"/>
            <a:ext cx="81699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516216" y="500041"/>
            <a:ext cx="175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Estruturação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6386" name="Picture 2" descr="https://i.pinimg.com/564x/b0/1f/88/b01f88f24f3dbc9d72aa3dbac108a5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195" y="2857496"/>
            <a:ext cx="5320773" cy="310378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187624" y="119675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Devolutiva das secretarias</a:t>
            </a:r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60000" indent="-3600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Esforço no vínculo direto ao Orçamento do Município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de São José dos Pinhais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b="18421"/>
          <a:stretch>
            <a:fillRect/>
          </a:stretch>
        </p:blipFill>
        <p:spPr bwMode="auto">
          <a:xfrm>
            <a:off x="2214546" y="890670"/>
            <a:ext cx="5524285" cy="25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t="3360" b="27768"/>
          <a:stretch>
            <a:fillRect/>
          </a:stretch>
        </p:blipFill>
        <p:spPr bwMode="auto">
          <a:xfrm>
            <a:off x="1643042" y="3500438"/>
            <a:ext cx="60869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/>
        </p:nvGraphicFramePr>
        <p:xfrm>
          <a:off x="683568" y="1484784"/>
          <a:ext cx="81003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to 23"/>
          <p:cNvCxnSpPr/>
          <p:nvPr/>
        </p:nvCxnSpPr>
        <p:spPr>
          <a:xfrm>
            <a:off x="2350769" y="1844824"/>
            <a:ext cx="0" cy="360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0" y="1988840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§"/>
            </a:pPr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O Plano de Ação e Investimentos é um instrumento urbanístico responsável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por definir ações e investimentos prioritários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para a implementação das diretrizes de planejamento urbano definidas pelo Plano Diretor Municipal.</a:t>
            </a:r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s://i.pinimg.com/564x/1e/b7/50/1eb750a78c441a8b002429cc7f260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584014" cy="439248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6435708" y="500041"/>
            <a:ext cx="188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 que é o PAI?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84784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-180528" y="5268157"/>
            <a:ext cx="9684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/>
        </p:nvGraphicFramePr>
        <p:xfrm>
          <a:off x="611560" y="1484784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84784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84784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84784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83568" y="1484784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2339752" y="2204864"/>
            <a:ext cx="11017" cy="32399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84784"/>
          <a:ext cx="81369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611560" y="1412776"/>
          <a:ext cx="81369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339752" y="1988840"/>
            <a:ext cx="11017" cy="34559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/>
        </p:nvGraphicFramePr>
        <p:xfrm>
          <a:off x="539552" y="1484784"/>
          <a:ext cx="82089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2350769" y="1844824"/>
            <a:ext cx="0" cy="360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ítulo 35"/>
          <p:cNvSpPr>
            <a:spLocks noGrp="1"/>
          </p:cNvSpPr>
          <p:nvPr>
            <p:ph type="title"/>
          </p:nvPr>
        </p:nvSpPr>
        <p:spPr>
          <a:xfrm>
            <a:off x="907976" y="2991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 - 2022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009624" y="10096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223219" cy="46805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Proposta da Lei Orçamentária Anual (LOA) 2023 -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44640" y="500041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Qual sua função?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76064" y="1124744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§"/>
            </a:pPr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É responsável por articular o Plano Diretor Municipal ao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planejamento orçamentário municipal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.  </a:t>
            </a:r>
          </a:p>
        </p:txBody>
      </p:sp>
      <p:pic>
        <p:nvPicPr>
          <p:cNvPr id="53254" name="Picture 6" descr="C:\Users\gabriela.stanga\Downloads\image-removebg-preview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82462">
            <a:off x="1893112" y="2172355"/>
            <a:ext cx="2478165" cy="1362112"/>
          </a:xfrm>
          <a:prstGeom prst="rect">
            <a:avLst/>
          </a:prstGeom>
          <a:noFill/>
        </p:spPr>
      </p:pic>
      <p:sp>
        <p:nvSpPr>
          <p:cNvPr id="21" name="Retângulo 20"/>
          <p:cNvSpPr/>
          <p:nvPr/>
        </p:nvSpPr>
        <p:spPr>
          <a:xfrm>
            <a:off x="4067944" y="2636912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Plano Plurianual (PPA);</a:t>
            </a:r>
          </a:p>
          <a:p>
            <a:pPr marL="360000" indent="-3600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Lei de Diretrizes Orçamentárias (LDO);</a:t>
            </a:r>
          </a:p>
          <a:p>
            <a:pPr marL="360000" indent="-3600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Lei de Orçamento Anual (LOA).</a:t>
            </a:r>
          </a:p>
        </p:txBody>
      </p:sp>
      <p:pic>
        <p:nvPicPr>
          <p:cNvPr id="53256" name="Picture 8" descr="Desenho de Muito dinheiro para colorir - Tudodesenh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648" y="2636912"/>
            <a:ext cx="1113442" cy="144016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576064" y="4581128"/>
            <a:ext cx="8388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Nele, estão apresentadas as estimativas de custos para a implantação das ações e projetos prioritários no horizonte de vigência do PDM e a compatibilidade destes custos com a projeção orçamentária e com as verbas que poderão advir de ações políticas.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Proposta da Lei Orçamentária Anual (LOA) 2023 -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247606" cy="47007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1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Proposta da Lei Orçamentária Anual (LOA) 2023 -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319614" cy="474734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6108353" cy="45831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Proposta da Lei Orçamentária Anual (LOA) 2023 -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88224" cy="479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9672" y="5805264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ctr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Fonte: SEMPLADE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PMSJP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05" y="1124744"/>
            <a:ext cx="7071795" cy="468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0665" y="1137201"/>
            <a:ext cx="5902679" cy="1602409"/>
            <a:chOff x="0" y="0"/>
            <a:chExt cx="15740477" cy="3204818"/>
          </a:xfrm>
        </p:grpSpPr>
        <p:sp>
          <p:nvSpPr>
            <p:cNvPr id="3" name="TextBox 3"/>
            <p:cNvSpPr txBox="1"/>
            <p:nvPr/>
          </p:nvSpPr>
          <p:spPr>
            <a:xfrm>
              <a:off x="1676400" y="0"/>
              <a:ext cx="12387677" cy="538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endParaRPr lang="en-US" sz="1800" spc="161" dirty="0">
                <a:solidFill>
                  <a:srgbClr val="FFFFFF"/>
                </a:solidFill>
                <a:latin typeface="Raleway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35102"/>
              <a:ext cx="15740477" cy="1769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54"/>
                </a:lnSpc>
              </a:pPr>
              <a:endParaRPr dirty="0"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screen"/>
          <a:srcRect r="9487"/>
          <a:stretch>
            <a:fillRect/>
          </a:stretch>
        </p:blipFill>
        <p:spPr>
          <a:xfrm>
            <a:off x="2843808" y="4110228"/>
            <a:ext cx="3384376" cy="2703149"/>
          </a:xfrm>
          <a:prstGeom prst="rect">
            <a:avLst/>
          </a:prstGeom>
        </p:spPr>
      </p:pic>
      <p:sp>
        <p:nvSpPr>
          <p:cNvPr id="37" name="TextBox 4"/>
          <p:cNvSpPr txBox="1"/>
          <p:nvPr/>
        </p:nvSpPr>
        <p:spPr>
          <a:xfrm>
            <a:off x="435054" y="1160165"/>
            <a:ext cx="820891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Yu Gothic UI Semibold" pitchFamily="34" charset="-128"/>
                <a:cs typeface="Segoe UI Semibold" pitchFamily="34" charset="0"/>
              </a:rPr>
              <a:t>PLANO DE AÇÃO E INVESTIMENTOS</a:t>
            </a:r>
            <a:endParaRPr lang="en-US" sz="4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Yu Gothic UI Semibold" pitchFamily="34" charset="-128"/>
              <a:cs typeface="Segoe UI Semibold" pitchFamily="34" charset="0"/>
            </a:endParaRPr>
          </a:p>
        </p:txBody>
      </p:sp>
      <p:sp>
        <p:nvSpPr>
          <p:cNvPr id="9" name="Retângulo 8"/>
          <p:cNvSpPr>
            <a:spLocks/>
          </p:cNvSpPr>
          <p:nvPr/>
        </p:nvSpPr>
        <p:spPr>
          <a:xfrm>
            <a:off x="1428728" y="3356992"/>
            <a:ext cx="6215106" cy="53436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 anchorCtr="1">
            <a:spAutoFit/>
          </a:bodyPr>
          <a:lstStyle/>
          <a:p>
            <a:pPr marL="360000" indent="-360000" algn="ctr"/>
            <a:r>
              <a:rPr lang="pt-BR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itchFamily="34" charset="0"/>
                <a:cs typeface="Segoe UI Semilight" pitchFamily="34" charset="0"/>
              </a:rPr>
              <a:t>MUITO OBRIGADA!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660232" y="50004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Lei Estadual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214414" y="1142984"/>
            <a:ext cx="7560840" cy="4868311"/>
            <a:chOff x="1259632" y="1412776"/>
            <a:chExt cx="7560840" cy="4868311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412776"/>
              <a:ext cx="7560840" cy="486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Elipse 12"/>
            <p:cNvSpPr/>
            <p:nvPr/>
          </p:nvSpPr>
          <p:spPr>
            <a:xfrm>
              <a:off x="1403648" y="4797152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191108" y="500041"/>
            <a:ext cx="112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Decreto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1457489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Em setembro de 2007, foi instituído o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Decreto Estadual nº 1483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. Nele, são apresentados os requisitos legais mínimos dos municípios para obtenção de financiamentos de verbas por meio do governo do Estado do Paraná.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331640" y="4429472"/>
            <a:ext cx="6858000" cy="1447800"/>
            <a:chOff x="1331640" y="4429472"/>
            <a:chExt cx="6858000" cy="1447800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4429472"/>
              <a:ext cx="6858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ector reto 14"/>
            <p:cNvCxnSpPr/>
            <p:nvPr/>
          </p:nvCxnSpPr>
          <p:spPr>
            <a:xfrm>
              <a:off x="2699792" y="5373216"/>
              <a:ext cx="4752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Picture 6" descr="Logomarca PARANACIDADE - PARANACID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611" y="2996952"/>
            <a:ext cx="1880517" cy="1303826"/>
          </a:xfrm>
          <a:prstGeom prst="rect">
            <a:avLst/>
          </a:prstGeom>
          <a:noFill/>
        </p:spPr>
      </p:pic>
      <p:sp>
        <p:nvSpPr>
          <p:cNvPr id="11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025550" y="500041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Repasses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9592" y="141277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À época de Revisão do Plano Diretor Municipal de São José dos Pinhais (LC 100/2015), não foi elaborado um PAI. E, como há a previsão deste instrumento na legislação estadual de planos diretores municipais,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não foi possível obter financiamentos pelo governo do Paraná 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após solicitação ao PARANÁ CIDADE.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9592" y="4265801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Assim, o Plano de Ação e Investimentos do Município foi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elaborado em 2020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, a fim de adequar o PDM à legislação estadual e permitir o repasse de verbas. </a:t>
            </a:r>
          </a:p>
        </p:txBody>
      </p:sp>
      <p:pic>
        <p:nvPicPr>
          <p:cNvPr id="12" name="Picture 6" descr="C:\Users\gabriela.stanga\Downloads\image-removebg-preview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4985">
            <a:off x="2117625" y="3250605"/>
            <a:ext cx="1514864" cy="832638"/>
          </a:xfrm>
          <a:prstGeom prst="rect">
            <a:avLst/>
          </a:prstGeom>
          <a:noFill/>
        </p:spPr>
      </p:pic>
      <p:pic>
        <p:nvPicPr>
          <p:cNvPr id="29699" name="Picture 3" descr="C:\Users\gabriela.stanga\Downloads\image-removebg-preview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89040"/>
            <a:ext cx="1584176" cy="1584176"/>
          </a:xfrm>
          <a:prstGeom prst="rect">
            <a:avLst/>
          </a:prstGeom>
          <a:noFill/>
        </p:spPr>
      </p:pic>
      <p:sp>
        <p:nvSpPr>
          <p:cNvPr id="14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Fundamentação legal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361213" y="500041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Estimativa capacidade de investimento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560840" cy="4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851920" y="500041"/>
            <a:ext cx="450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Especificação das diretrizes do PDM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endParaRPr lang="pt-BR" sz="2000" dirty="0" smtClean="0"/>
          </a:p>
          <a:p>
            <a:pPr marL="360000" indent="-360000"/>
            <a:endParaRPr lang="pt-BR" sz="2000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82872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31640" y="1484784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16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Plano de Ação e Investimentos – Prefeitura Municipal de Quatro Barras - 2019 </a:t>
            </a:r>
            <a:endParaRPr lang="pt-BR" sz="1600" b="1" dirty="0" smtClean="0">
              <a:solidFill>
                <a:srgbClr val="2367B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5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ConCidade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857224" y="857233"/>
            <a:ext cx="7286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76056" y="500041"/>
            <a:ext cx="322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2367B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Acompanhamento do PAI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71600" y="126876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/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	Ainda conforme a Lei Estadual nº 15.229/2016, os municípios devem possuir </a:t>
            </a:r>
            <a:r>
              <a:rPr lang="pt-BR" sz="2000" b="1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Conselhos Municipais das Cidades</a:t>
            </a:r>
            <a:r>
              <a:rPr lang="pt-BR" sz="2000" dirty="0" smtClean="0">
                <a:solidFill>
                  <a:srgbClr val="2367B1"/>
                </a:solidFill>
                <a:latin typeface="Segoe UI Semilight" pitchFamily="34" charset="0"/>
                <a:cs typeface="Segoe UI Semilight" pitchFamily="34" charset="0"/>
              </a:rPr>
              <a:t>. Segundo a legislação municipal (LC 1.579/2010):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331640" y="2466206"/>
            <a:ext cx="6810375" cy="1466850"/>
            <a:chOff x="1403648" y="2610222"/>
            <a:chExt cx="6810375" cy="146685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2610222"/>
              <a:ext cx="681037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onector reto 16"/>
            <p:cNvCxnSpPr/>
            <p:nvPr/>
          </p:nvCxnSpPr>
          <p:spPr>
            <a:xfrm>
              <a:off x="3059832" y="3501008"/>
              <a:ext cx="49685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8" descr="https://i.pinimg.com/564x/94/15/9a/94159a865bb8231dbf160d868dbadb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3816424" cy="210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426</Words>
  <Application>Microsoft Office PowerPoint</Application>
  <PresentationFormat>Apresentação na tela (4:3)</PresentationFormat>
  <Paragraphs>113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Arial</vt:lpstr>
      <vt:lpstr>Raleway Bold</vt:lpstr>
      <vt:lpstr>Calibri</vt:lpstr>
      <vt:lpstr>Segoe UI Semibold</vt:lpstr>
      <vt:lpstr>Yu Gothic UI Semibold</vt:lpstr>
      <vt:lpstr>Open Sans</vt:lpstr>
      <vt:lpstr>Segoe UI Semilight</vt:lpstr>
      <vt:lpstr>Wingdings</vt:lpstr>
      <vt:lpstr>Segoe UI Black</vt:lpstr>
      <vt:lpstr>Office Theme</vt:lpstr>
      <vt:lpstr>Slide 1</vt:lpstr>
      <vt:lpstr>Contextualização</vt:lpstr>
      <vt:lpstr>Contextualização</vt:lpstr>
      <vt:lpstr>Fundamentação legal</vt:lpstr>
      <vt:lpstr>Fundamentação legal</vt:lpstr>
      <vt:lpstr>Fundamentação legal</vt:lpstr>
      <vt:lpstr>Exemplos</vt:lpstr>
      <vt:lpstr>Exemplos</vt:lpstr>
      <vt:lpstr>ConCidade</vt:lpstr>
      <vt:lpstr>ConCidade</vt:lpstr>
      <vt:lpstr>ConCidade</vt:lpstr>
      <vt:lpstr>ConCidade</vt:lpstr>
      <vt:lpstr>PAI - SJP</vt:lpstr>
      <vt:lpstr>PAI - SJP</vt:lpstr>
      <vt:lpstr>PAI - SJP</vt:lpstr>
      <vt:lpstr>PAI - SJP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RAC - 2022</vt:lpstr>
      <vt:lpstr>Orçamento PMSJP</vt:lpstr>
      <vt:lpstr>Orçamento PMSJP</vt:lpstr>
      <vt:lpstr>Orçamento PMSJP</vt:lpstr>
      <vt:lpstr>Orçamento PMSJP</vt:lpstr>
      <vt:lpstr>Orçamento PMSJP</vt:lpstr>
      <vt:lpstr>Orçamento PMSJP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ANEL CENTRAL CICLOVIÁRIO</dc:title>
  <dc:creator>ketlin</dc:creator>
  <cp:lastModifiedBy>rafaeli.silva</cp:lastModifiedBy>
  <cp:revision>256</cp:revision>
  <dcterms:created xsi:type="dcterms:W3CDTF">2006-08-16T00:00:00Z</dcterms:created>
  <dcterms:modified xsi:type="dcterms:W3CDTF">2022-11-30T16:43:56Z</dcterms:modified>
  <dc:identifier>DAEd0xp3yCY</dc:identifier>
</cp:coreProperties>
</file>